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04" r:id="rId3"/>
    <p:sldMasterId id="2147483713" r:id="rId4"/>
  </p:sldMasterIdLst>
  <p:notesMasterIdLst>
    <p:notesMasterId r:id="rId15"/>
  </p:notesMasterIdLst>
  <p:handoutMasterIdLst>
    <p:handoutMasterId r:id="rId16"/>
  </p:handoutMasterIdLst>
  <p:sldIdLst>
    <p:sldId id="256" r:id="rId5"/>
    <p:sldId id="418" r:id="rId6"/>
    <p:sldId id="257" r:id="rId7"/>
    <p:sldId id="2582" r:id="rId8"/>
    <p:sldId id="2076137762" r:id="rId9"/>
    <p:sldId id="3170" r:id="rId10"/>
    <p:sldId id="2076137763" r:id="rId11"/>
    <p:sldId id="3161" r:id="rId12"/>
    <p:sldId id="424" r:id="rId13"/>
    <p:sldId id="20761377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67925" autoAdjust="0"/>
  </p:normalViewPr>
  <p:slideViewPr>
    <p:cSldViewPr snapToGrid="0" showGuides="1">
      <p:cViewPr varScale="1">
        <p:scale>
          <a:sx n="75" d="100"/>
          <a:sy n="75" d="100"/>
        </p:scale>
        <p:origin x="1395" y="29"/>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code-free-transformation-sc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sz="900" dirty="0"/>
          </a:p>
          <a:p>
            <a:r>
              <a:rPr lang="en-US" sz="900" dirty="0"/>
              <a:t>Let’s dive into the data flow mapping</a:t>
            </a:r>
          </a:p>
          <a:p>
            <a:endParaRPr lang="en-US" sz="900" dirty="0"/>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or Azure Synapse Pipelines.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flows allow data engineers to develop graphical data transformation logic without writing code.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The resulting data flows are executed as activities within Azure Data Factory/Synapse pipelines that use scaled-out Spark clusters.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 activities can be operationalized via existing Data Factory/Synapse Pipeline scheduling, control, flow, and monitoring capabilities. Mapping data flows provide a fully visual experience with no coding required.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Your data flows will run on your own execution cluster for scaled-out data processing. Azure Data Factory/Synapse handles all the code translation, path optimization, and execution of your data flow jobs.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Data Flow mapping brings the following benefits and capabilities:</a:t>
            </a:r>
          </a:p>
          <a:p>
            <a:endParaRPr lang="en-US" sz="900" dirty="0"/>
          </a:p>
          <a:p>
            <a:pPr>
              <a:spcAft>
                <a:spcPts val="3000"/>
              </a:spcAft>
            </a:pPr>
            <a:r>
              <a:rPr lang="en-US" sz="900" dirty="0"/>
              <a:t>- Perform data cleansing, transformation, aggregations, etc.</a:t>
            </a:r>
          </a:p>
          <a:p>
            <a:pPr>
              <a:spcAft>
                <a:spcPts val="3000"/>
              </a:spcAft>
            </a:pPr>
            <a:r>
              <a:rPr lang="en-US" sz="900" dirty="0"/>
              <a:t>- Enables you to build resilient data flows in a code free environment</a:t>
            </a:r>
          </a:p>
          <a:p>
            <a:pPr>
              <a:spcAft>
                <a:spcPts val="3000"/>
              </a:spcAft>
            </a:pPr>
            <a:r>
              <a:rPr lang="en-US" sz="900" dirty="0"/>
              <a:t>- Enable you to focus on building business logic and data transformation</a:t>
            </a:r>
          </a:p>
          <a:p>
            <a:pPr marL="0" indent="0">
              <a:spcAft>
                <a:spcPts val="3000"/>
              </a:spcAft>
              <a:buFontTx/>
              <a:buNone/>
            </a:pPr>
            <a:r>
              <a:rPr lang="en-US" sz="900" dirty="0"/>
              <a:t>- The underlying infrastructure is provisioned automatically with cloud scale via Spark execution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r>
              <a:rPr lang="en-US" b="1" dirty="0"/>
              <a:t>Instructor notes and guidance.</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Note that this content is valid for both Azure Data Factory and Azure Synapse Pipelines. Consider showing an example through a demo, you should consider replaying some of the activities done in the lab. The feedback from MCTs about DP200 is that many students needed help the ADF lab, so replaying the mapping data flow should be considered.</a:t>
            </a:r>
            <a:endParaRPr lang="en-US" sz="900" dirty="0"/>
          </a:p>
          <a:p>
            <a:pPr marL="228600" indent="-228600">
              <a:buAutoNum type="arabicPeriod"/>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sz="900" b="0" i="0" u="none" strike="noStrike" kern="1200" dirty="0">
              <a:solidFill>
                <a:schemeClr val="tx1"/>
              </a:solidFill>
              <a:effectLst/>
              <a:latin typeface="+mn-lt"/>
              <a:ea typeface="+mn-ea"/>
              <a:cs typeface="+mn-cs"/>
            </a:endParaRPr>
          </a:p>
          <a:p>
            <a:r>
              <a:rPr lang="en-GB" dirty="0">
                <a:hlinkClick r:id="rId3"/>
              </a:rPr>
              <a:t>Code-free transformation at scale with Azure Data Factory - Learn | Microsoft Docs</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This slide links to our content on Microsoft Learn</a:t>
            </a:r>
            <a:endParaRPr lang="en-US" b="0" i="0"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70000"/>
              </a:lnSpc>
              <a:spcBef>
                <a:spcPts val="0"/>
              </a:spcBef>
              <a:spcAft>
                <a:spcPts val="0"/>
              </a:spcAft>
              <a:buClrTx/>
              <a:buSzTx/>
              <a:buFontTx/>
              <a:buNone/>
              <a:tabLst/>
              <a:defRPr/>
            </a:pPr>
            <a:r>
              <a:rPr kumimoji="0" lang="en-US" sz="400" b="0" i="0" u="none" strike="noStrike" kern="0" cap="none" spc="-112"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Semibold"/>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54A7B7B7-C694-4FC8-B0BD-20DAA0A272F9}" type="datetime8">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12/5/2021 8:49 AM</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7" name="Slide Number Placeholder 6"/>
          <p:cNvSpPr>
            <a:spLocks noGrp="1"/>
          </p:cNvSpPr>
          <p:nvPr>
            <p:ph type="sldNum" sz="quarter" idx="13"/>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B4008EB6-D09E-4580-8CD6-DDB14511944F}" type="slidenum">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10</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Tree>
    <p:extLst>
      <p:ext uri="{BB962C8B-B14F-4D97-AF65-F5344CB8AC3E}">
        <p14:creationId xmlns:p14="http://schemas.microsoft.com/office/powerpoint/2010/main" val="129155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425075162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1884100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348562840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1503352146"/>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74537911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2082306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6371414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32763388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82487709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2">
            <a:extLst>
              <a:ext uri="{FF2B5EF4-FFF2-40B4-BE49-F238E27FC236}">
                <a16:creationId xmlns:a16="http://schemas.microsoft.com/office/drawing/2014/main" id="{17F9A7BF-5BF6-6447-B55B-7AEA8903217D}"/>
              </a:ext>
            </a:extLst>
          </p:cNvPr>
          <p:cNvSpPr txBox="1"/>
          <p:nvPr userDrawn="1"/>
        </p:nvSpPr>
        <p:spPr>
          <a:xfrm>
            <a:off x="8551223" y="4552295"/>
            <a:ext cx="3950893" cy="1143350"/>
          </a:xfrm>
          <a:prstGeom prst="rect">
            <a:avLst/>
          </a:prstGeom>
        </p:spPr>
        <p:txBody>
          <a:bodyPr vert="horz" wrap="square" lIns="0" tIns="155177" rIns="0" bIns="0" rtlCol="0">
            <a:spAutoFit/>
          </a:bodyPr>
          <a:lstStyle/>
          <a:p>
            <a:pPr marL="9519" marR="3808">
              <a:lnSpc>
                <a:spcPts val="8867"/>
              </a:lnSpc>
              <a:spcBef>
                <a:spcPts val="1222"/>
              </a:spcBef>
            </a:pPr>
            <a:r>
              <a:rPr lang="en-US" sz="4498" b="1" spc="-26" dirty="0">
                <a:solidFill>
                  <a:srgbClr val="2F2E2F"/>
                </a:solidFill>
                <a:latin typeface="Segoe UI"/>
                <a:cs typeface="Segoe UI"/>
              </a:rPr>
              <a:t>Thank you</a:t>
            </a:r>
            <a:endParaRPr sz="4498" dirty="0">
              <a:solidFill>
                <a:srgbClr val="2F2E2F"/>
              </a:solidFill>
              <a:latin typeface="Segoe UI"/>
              <a:cs typeface="Segoe UI"/>
            </a:endParaRPr>
          </a:p>
        </p:txBody>
      </p:sp>
      <p:sp>
        <p:nvSpPr>
          <p:cNvPr id="6" name="Text Placeholder 4">
            <a:extLst>
              <a:ext uri="{FF2B5EF4-FFF2-40B4-BE49-F238E27FC236}">
                <a16:creationId xmlns:a16="http://schemas.microsoft.com/office/drawing/2014/main" id="{FB4B2E72-FA35-F948-8644-2D3A788C1A1F}"/>
              </a:ext>
            </a:extLst>
          </p:cNvPr>
          <p:cNvSpPr>
            <a:spLocks noGrp="1"/>
          </p:cNvSpPr>
          <p:nvPr>
            <p:ph type="body" sz="quarter" idx="12" hasCustomPrompt="1"/>
          </p:nvPr>
        </p:nvSpPr>
        <p:spPr>
          <a:xfrm>
            <a:off x="632327" y="6280486"/>
            <a:ext cx="4164583" cy="197683"/>
          </a:xfrm>
          <a:prstGeom prst="rect">
            <a:avLst/>
          </a:prstGeom>
          <a:noFill/>
        </p:spPr>
        <p:txBody>
          <a:bodyPr wrap="square" lIns="0" tIns="0" rIns="0" bIns="0">
            <a:spAutoFit/>
          </a:bodyPr>
          <a:lstStyle>
            <a:lvl1pPr marL="0" indent="0">
              <a:spcBef>
                <a:spcPts val="0"/>
              </a:spcBef>
              <a:buNone/>
              <a:defRPr sz="1799" spc="0" baseline="0">
                <a:solidFill>
                  <a:srgbClr val="0478D4"/>
                </a:solidFill>
                <a:latin typeface="+mn-lt"/>
                <a:cs typeface="Segoe UI" panose="020B0502040204020203" pitchFamily="34" charset="0"/>
              </a:defRPr>
            </a:lvl1pPr>
          </a:lstStyle>
          <a:p>
            <a:pPr lvl="0"/>
            <a:r>
              <a:rPr lang="en-US" err="1"/>
              <a:t>Microsoft.com</a:t>
            </a:r>
            <a:r>
              <a:rPr lang="en-US"/>
              <a:t>/Learn</a:t>
            </a:r>
          </a:p>
        </p:txBody>
      </p:sp>
    </p:spTree>
    <p:extLst>
      <p:ext uri="{BB962C8B-B14F-4D97-AF65-F5344CB8AC3E}">
        <p14:creationId xmlns:p14="http://schemas.microsoft.com/office/powerpoint/2010/main" val="3854227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pecial Section Divider">
    <p:bg>
      <p:bgPr>
        <a:solidFill>
          <a:srgbClr val="F2F2F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23E8EA90-A74B-1644-8AAF-65FE0006F75A}"/>
              </a:ext>
            </a:extLst>
          </p:cNvPr>
          <p:cNvPicPr>
            <a:picLocks noChangeAspect="1"/>
          </p:cNvPicPr>
          <p:nvPr userDrawn="1"/>
        </p:nvPicPr>
        <p:blipFill>
          <a:blip r:embed="rId2"/>
          <a:stretch>
            <a:fillRect/>
          </a:stretch>
        </p:blipFill>
        <p:spPr>
          <a:xfrm>
            <a:off x="2812923" y="0"/>
            <a:ext cx="9379077" cy="6227998"/>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8021"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9" name="Image" descr="Image">
            <a:extLst>
              <a:ext uri="{FF2B5EF4-FFF2-40B4-BE49-F238E27FC236}">
                <a16:creationId xmlns:a16="http://schemas.microsoft.com/office/drawing/2014/main" id="{4DA96CE1-B3E4-7D4F-BE51-C00D0B1BEBFE}"/>
              </a:ext>
            </a:extLst>
          </p:cNvPr>
          <p:cNvPicPr>
            <a:picLocks noChangeAspect="1"/>
          </p:cNvPicPr>
          <p:nvPr userDrawn="1"/>
        </p:nvPicPr>
        <p:blipFill>
          <a:blip r:embed="rId3"/>
          <a:stretch>
            <a:fillRect/>
          </a:stretch>
        </p:blipFill>
        <p:spPr>
          <a:xfrm>
            <a:off x="8047" y="8948"/>
            <a:ext cx="12192000" cy="6858000"/>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5781" y="2666823"/>
            <a:ext cx="7127680" cy="553998"/>
          </a:xfrm>
          <a:prstGeom prst="rect">
            <a:avLst/>
          </a:prstGeom>
        </p:spPr>
        <p:txBody>
          <a:bodyPr wrap="square" lIns="0" tIns="0" rIns="0" bIns="0">
            <a:noAutofit/>
          </a:bodyPr>
          <a:lstStyle>
            <a:lvl1pPr marL="4571">
              <a:lnSpc>
                <a:spcPct val="100000"/>
              </a:lnSpc>
              <a:defRPr sz="3600" b="1" i="0" spc="-50" baseline="0">
                <a:solidFill>
                  <a:srgbClr val="243A5E"/>
                </a:solidFill>
                <a:latin typeface="Segoe UI Semibold" panose="020B0502040204020203" pitchFamily="34" charset="0"/>
                <a:cs typeface="Segoe UI Semibold" panose="020B0502040204020203" pitchFamily="34" charset="0"/>
              </a:defRPr>
            </a:lvl1pPr>
          </a:lstStyle>
          <a:p>
            <a:r>
              <a:rPr lang="en-US"/>
              <a:t>Presentation title, 36pt</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20" y="2012658"/>
            <a:ext cx="7131642"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0078D4"/>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536433"/>
            <a:ext cx="7127679" cy="1454023"/>
          </a:xfrm>
          <a:prstGeom prst="rect">
            <a:avLst/>
          </a:prstGeom>
        </p:spPr>
        <p:txBody>
          <a:bodyPr lIns="0" tIns="0" rIns="0" bIns="0">
            <a:normAutofit/>
          </a:bodyPr>
          <a:lstStyle>
            <a:lvl1pPr marL="0" indent="0">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grpSp>
        <p:nvGrpSpPr>
          <p:cNvPr id="11" name="Group 10">
            <a:extLst>
              <a:ext uri="{FF2B5EF4-FFF2-40B4-BE49-F238E27FC236}">
                <a16:creationId xmlns:a16="http://schemas.microsoft.com/office/drawing/2014/main" id="{B9884A09-66B7-CF4C-9E8A-7359F25D6FE7}"/>
              </a:ext>
            </a:extLst>
          </p:cNvPr>
          <p:cNvGrpSpPr/>
          <p:nvPr userDrawn="1"/>
        </p:nvGrpSpPr>
        <p:grpSpPr>
          <a:xfrm rot="5400000">
            <a:off x="10128268" y="2370357"/>
            <a:ext cx="6748141" cy="2227148"/>
            <a:chOff x="8206313" y="6182284"/>
            <a:chExt cx="12824005" cy="4231313"/>
          </a:xfrm>
        </p:grpSpPr>
        <p:pic>
          <p:nvPicPr>
            <p:cNvPr id="12" name="Image" descr="Image">
              <a:extLst>
                <a:ext uri="{FF2B5EF4-FFF2-40B4-BE49-F238E27FC236}">
                  <a16:creationId xmlns:a16="http://schemas.microsoft.com/office/drawing/2014/main" id="{BFD6579F-2E0B-AC4E-B3CF-F8E77C54053E}"/>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C1FB9FD0-9348-D44A-B22B-BA9C683ED97E}"/>
                </a:ext>
              </a:extLst>
            </p:cNvPr>
            <p:cNvSpPr txBox="1"/>
            <p:nvPr userDrawn="1"/>
          </p:nvSpPr>
          <p:spPr>
            <a:xfrm>
              <a:off x="1002816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R134 G97 B197</a:t>
              </a:r>
            </a:p>
          </p:txBody>
        </p:sp>
        <p:sp>
          <p:nvSpPr>
            <p:cNvPr id="14" name="R59 G46 B88…">
              <a:extLst>
                <a:ext uri="{FF2B5EF4-FFF2-40B4-BE49-F238E27FC236}">
                  <a16:creationId xmlns:a16="http://schemas.microsoft.com/office/drawing/2014/main" id="{F8BE03AA-34DA-4049-B449-11A0EE1852CE}"/>
                </a:ext>
              </a:extLst>
            </p:cNvPr>
            <p:cNvSpPr txBox="1"/>
            <p:nvPr userDrawn="1"/>
          </p:nvSpPr>
          <p:spPr>
            <a:xfrm>
              <a:off x="11822346"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R59 G46 B88</a:t>
              </a:r>
            </a:p>
          </p:txBody>
        </p:sp>
        <p:sp>
          <p:nvSpPr>
            <p:cNvPr id="15" name="R213 G157 B255…">
              <a:extLst>
                <a:ext uri="{FF2B5EF4-FFF2-40B4-BE49-F238E27FC236}">
                  <a16:creationId xmlns:a16="http://schemas.microsoft.com/office/drawing/2014/main" id="{2B0C9B98-814E-2F4A-8F45-17752BEDEFFE}"/>
                </a:ext>
              </a:extLst>
            </p:cNvPr>
            <p:cNvSpPr txBox="1"/>
            <p:nvPr userDrawn="1"/>
          </p:nvSpPr>
          <p:spPr>
            <a:xfrm>
              <a:off x="10028161"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6" name="R161 G133 B210…">
              <a:extLst>
                <a:ext uri="{FF2B5EF4-FFF2-40B4-BE49-F238E27FC236}">
                  <a16:creationId xmlns:a16="http://schemas.microsoft.com/office/drawing/2014/main" id="{7B698C4F-5365-EA49-9E8E-37D03F323454}"/>
                </a:ext>
              </a:extLst>
            </p:cNvPr>
            <p:cNvSpPr txBox="1"/>
            <p:nvPr userDrawn="1"/>
          </p:nvSpPr>
          <p:spPr>
            <a:xfrm>
              <a:off x="11822346"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R161 G133 B210</a:t>
              </a:r>
            </a:p>
          </p:txBody>
        </p:sp>
        <p:sp>
          <p:nvSpPr>
            <p:cNvPr id="17" name="R0 G120 B212…">
              <a:extLst>
                <a:ext uri="{FF2B5EF4-FFF2-40B4-BE49-F238E27FC236}">
                  <a16:creationId xmlns:a16="http://schemas.microsoft.com/office/drawing/2014/main" id="{FD35F576-63A9-D94A-9E52-E9846D10E673}"/>
                </a:ext>
              </a:extLst>
            </p:cNvPr>
            <p:cNvSpPr txBox="1"/>
            <p:nvPr userDrawn="1"/>
          </p:nvSpPr>
          <p:spPr>
            <a:xfrm>
              <a:off x="138827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G120 B212 </a:t>
              </a:r>
            </a:p>
          </p:txBody>
        </p:sp>
        <p:sp>
          <p:nvSpPr>
            <p:cNvPr id="18" name="R36 G58 B94…">
              <a:extLst>
                <a:ext uri="{FF2B5EF4-FFF2-40B4-BE49-F238E27FC236}">
                  <a16:creationId xmlns:a16="http://schemas.microsoft.com/office/drawing/2014/main" id="{75AD73AB-A303-AB4D-BE93-3CC19BEE95EE}"/>
                </a:ext>
              </a:extLst>
            </p:cNvPr>
            <p:cNvSpPr txBox="1"/>
            <p:nvPr userDrawn="1"/>
          </p:nvSpPr>
          <p:spPr>
            <a:xfrm>
              <a:off x="156769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73A6DAC9-3DF7-1247-B432-B0151529BE90}"/>
                </a:ext>
              </a:extLst>
            </p:cNvPr>
            <p:cNvSpPr txBox="1"/>
            <p:nvPr userDrawn="1"/>
          </p:nvSpPr>
          <p:spPr>
            <a:xfrm>
              <a:off x="138827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21" name="R40 G167 B233…">
              <a:extLst>
                <a:ext uri="{FF2B5EF4-FFF2-40B4-BE49-F238E27FC236}">
                  <a16:creationId xmlns:a16="http://schemas.microsoft.com/office/drawing/2014/main" id="{0F76C5AE-1071-044C-AA75-BF4F88A80762}"/>
                </a:ext>
              </a:extLst>
            </p:cNvPr>
            <p:cNvSpPr txBox="1"/>
            <p:nvPr userDrawn="1"/>
          </p:nvSpPr>
          <p:spPr>
            <a:xfrm>
              <a:off x="15676945"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G167 B233</a:t>
              </a:r>
            </a:p>
          </p:txBody>
        </p:sp>
        <p:sp>
          <p:nvSpPr>
            <p:cNvPr id="22" name="R0 G133 B117   Hex #008575   C100 M15 Y60 K0   PMS 3285 C">
              <a:extLst>
                <a:ext uri="{FF2B5EF4-FFF2-40B4-BE49-F238E27FC236}">
                  <a16:creationId xmlns:a16="http://schemas.microsoft.com/office/drawing/2014/main" id="{D035A622-20C6-674D-ABDC-CB954413DF1C}"/>
                </a:ext>
              </a:extLst>
            </p:cNvPr>
            <p:cNvSpPr txBox="1"/>
            <p:nvPr userDrawn="1"/>
          </p:nvSpPr>
          <p:spPr>
            <a:xfrm>
              <a:off x="17737362"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G133 B117 </a:t>
              </a:r>
            </a:p>
          </p:txBody>
        </p:sp>
        <p:sp>
          <p:nvSpPr>
            <p:cNvPr id="23" name="R39 G75 B71   Hex #274b47…">
              <a:extLst>
                <a:ext uri="{FF2B5EF4-FFF2-40B4-BE49-F238E27FC236}">
                  <a16:creationId xmlns:a16="http://schemas.microsoft.com/office/drawing/2014/main" id="{61E4D389-EB97-A448-AD60-AEDEB2F00D3A}"/>
                </a:ext>
              </a:extLst>
            </p:cNvPr>
            <p:cNvSpPr txBox="1"/>
            <p:nvPr userDrawn="1"/>
          </p:nvSpPr>
          <p:spPr>
            <a:xfrm>
              <a:off x="19531545" y="6555303"/>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R39 G75 B71 </a:t>
              </a:r>
            </a:p>
          </p:txBody>
        </p:sp>
        <p:sp>
          <p:nvSpPr>
            <p:cNvPr id="24" name="R48 G229 B208…">
              <a:extLst>
                <a:ext uri="{FF2B5EF4-FFF2-40B4-BE49-F238E27FC236}">
                  <a16:creationId xmlns:a16="http://schemas.microsoft.com/office/drawing/2014/main" id="{B439E7C5-9742-434B-AD0D-FDF86B290917}"/>
                </a:ext>
              </a:extLst>
            </p:cNvPr>
            <p:cNvSpPr txBox="1"/>
            <p:nvPr userDrawn="1"/>
          </p:nvSpPr>
          <p:spPr>
            <a:xfrm>
              <a:off x="17737362" y="723297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5" name="R40 G194 B209…">
              <a:extLst>
                <a:ext uri="{FF2B5EF4-FFF2-40B4-BE49-F238E27FC236}">
                  <a16:creationId xmlns:a16="http://schemas.microsoft.com/office/drawing/2014/main" id="{5A894DB0-0F8E-2F4F-A2AB-6D410D902A92}"/>
                </a:ext>
              </a:extLst>
            </p:cNvPr>
            <p:cNvSpPr txBox="1"/>
            <p:nvPr userDrawn="1"/>
          </p:nvSpPr>
          <p:spPr>
            <a:xfrm>
              <a:off x="19531545" y="7159864"/>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6" name="R16 G124 B16  Hex #107c10  C75 M0 Y100 K0   PMS 362 C">
              <a:extLst>
                <a:ext uri="{FF2B5EF4-FFF2-40B4-BE49-F238E27FC236}">
                  <a16:creationId xmlns:a16="http://schemas.microsoft.com/office/drawing/2014/main" id="{F38A69B6-9F9E-CC48-91C2-1575DD38A32F}"/>
                </a:ext>
              </a:extLst>
            </p:cNvPr>
            <p:cNvSpPr txBox="1"/>
            <p:nvPr userDrawn="1"/>
          </p:nvSpPr>
          <p:spPr>
            <a:xfrm>
              <a:off x="1002816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R16 G124 B16 </a:t>
              </a:r>
            </a:p>
          </p:txBody>
        </p:sp>
        <p:sp>
          <p:nvSpPr>
            <p:cNvPr id="27" name="R5 G75 B22   Hex #054b16…">
              <a:extLst>
                <a:ext uri="{FF2B5EF4-FFF2-40B4-BE49-F238E27FC236}">
                  <a16:creationId xmlns:a16="http://schemas.microsoft.com/office/drawing/2014/main" id="{28A274DA-9171-9747-AB5C-EF263821F373}"/>
                </a:ext>
              </a:extLst>
            </p:cNvPr>
            <p:cNvSpPr txBox="1"/>
            <p:nvPr userDrawn="1"/>
          </p:nvSpPr>
          <p:spPr>
            <a:xfrm>
              <a:off x="11822348" y="8063328"/>
              <a:ext cx="1296343" cy="48740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8" name="R155 G240 B11…">
              <a:extLst>
                <a:ext uri="{FF2B5EF4-FFF2-40B4-BE49-F238E27FC236}">
                  <a16:creationId xmlns:a16="http://schemas.microsoft.com/office/drawing/2014/main" id="{56DA42B8-D18A-0347-81E1-BE7A8DE6AF9A}"/>
                </a:ext>
              </a:extLst>
            </p:cNvPr>
            <p:cNvSpPr txBox="1"/>
            <p:nvPr userDrawn="1"/>
          </p:nvSpPr>
          <p:spPr>
            <a:xfrm>
              <a:off x="1002816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9" name="R127 G186 B0…">
              <a:extLst>
                <a:ext uri="{FF2B5EF4-FFF2-40B4-BE49-F238E27FC236}">
                  <a16:creationId xmlns:a16="http://schemas.microsoft.com/office/drawing/2014/main" id="{407A1C50-6794-EC45-AD4A-3097DBC245F1}"/>
                </a:ext>
              </a:extLst>
            </p:cNvPr>
            <p:cNvSpPr txBox="1"/>
            <p:nvPr userDrawn="1"/>
          </p:nvSpPr>
          <p:spPr>
            <a:xfrm>
              <a:off x="11822346"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R127 G186 B0</a:t>
              </a:r>
            </a:p>
          </p:txBody>
        </p:sp>
        <p:sp>
          <p:nvSpPr>
            <p:cNvPr id="30" name="R216 G59 B1…">
              <a:extLst>
                <a:ext uri="{FF2B5EF4-FFF2-40B4-BE49-F238E27FC236}">
                  <a16:creationId xmlns:a16="http://schemas.microsoft.com/office/drawing/2014/main" id="{D095C4F1-2383-4949-9E67-33D47E26159C}"/>
                </a:ext>
              </a:extLst>
            </p:cNvPr>
            <p:cNvSpPr txBox="1"/>
            <p:nvPr userDrawn="1"/>
          </p:nvSpPr>
          <p:spPr>
            <a:xfrm>
              <a:off x="13882762"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31" name="R107 G41 B41…">
              <a:extLst>
                <a:ext uri="{FF2B5EF4-FFF2-40B4-BE49-F238E27FC236}">
                  <a16:creationId xmlns:a16="http://schemas.microsoft.com/office/drawing/2014/main" id="{EF879688-380F-CF44-BF84-F8F8CF2581B1}"/>
                </a:ext>
              </a:extLst>
            </p:cNvPr>
            <p:cNvSpPr txBox="1"/>
            <p:nvPr userDrawn="1"/>
          </p:nvSpPr>
          <p:spPr>
            <a:xfrm>
              <a:off x="15676943"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R107 G41 B41 </a:t>
              </a:r>
            </a:p>
          </p:txBody>
        </p:sp>
        <p:sp>
          <p:nvSpPr>
            <p:cNvPr id="32" name="R255 G147 B73…">
              <a:extLst>
                <a:ext uri="{FF2B5EF4-FFF2-40B4-BE49-F238E27FC236}">
                  <a16:creationId xmlns:a16="http://schemas.microsoft.com/office/drawing/2014/main" id="{82FE479A-A702-DE46-A103-A0B4A98D60D1}"/>
                </a:ext>
              </a:extLst>
            </p:cNvPr>
            <p:cNvSpPr txBox="1"/>
            <p:nvPr userDrawn="1"/>
          </p:nvSpPr>
          <p:spPr>
            <a:xfrm>
              <a:off x="138827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3" name="R241 G101 B34…">
              <a:extLst>
                <a:ext uri="{FF2B5EF4-FFF2-40B4-BE49-F238E27FC236}">
                  <a16:creationId xmlns:a16="http://schemas.microsoft.com/office/drawing/2014/main" id="{914E0248-5807-5649-9D67-8A87B157D20B}"/>
                </a:ext>
              </a:extLst>
            </p:cNvPr>
            <p:cNvSpPr txBox="1"/>
            <p:nvPr userDrawn="1"/>
          </p:nvSpPr>
          <p:spPr>
            <a:xfrm>
              <a:off x="15676943"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R241 G101 B34</a:t>
              </a:r>
            </a:p>
          </p:txBody>
        </p:sp>
        <p:sp>
          <p:nvSpPr>
            <p:cNvPr id="34" name="R255 G185 B0…">
              <a:extLst>
                <a:ext uri="{FF2B5EF4-FFF2-40B4-BE49-F238E27FC236}">
                  <a16:creationId xmlns:a16="http://schemas.microsoft.com/office/drawing/2014/main" id="{1E86FE6E-DB36-9648-ABCD-0F63CD0E146B}"/>
                </a:ext>
              </a:extLst>
            </p:cNvPr>
            <p:cNvSpPr txBox="1"/>
            <p:nvPr userDrawn="1"/>
          </p:nvSpPr>
          <p:spPr>
            <a:xfrm>
              <a:off x="17737363" y="8136438"/>
              <a:ext cx="1390722"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5" name="R106 G75 B22…">
              <a:extLst>
                <a:ext uri="{FF2B5EF4-FFF2-40B4-BE49-F238E27FC236}">
                  <a16:creationId xmlns:a16="http://schemas.microsoft.com/office/drawing/2014/main" id="{86EBDE02-9B34-2743-B3AD-5D720A45069F}"/>
                </a:ext>
              </a:extLst>
            </p:cNvPr>
            <p:cNvSpPr txBox="1"/>
            <p:nvPr userDrawn="1"/>
          </p:nvSpPr>
          <p:spPr>
            <a:xfrm>
              <a:off x="19531545" y="813643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E044BB2C-917C-3B4E-84ED-F00A40EAE94C}"/>
                </a:ext>
              </a:extLst>
            </p:cNvPr>
            <p:cNvSpPr txBox="1"/>
            <p:nvPr userDrawn="1"/>
          </p:nvSpPr>
          <p:spPr>
            <a:xfrm>
              <a:off x="17737362"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7" name="R254 G212 B0…">
              <a:extLst>
                <a:ext uri="{FF2B5EF4-FFF2-40B4-BE49-F238E27FC236}">
                  <a16:creationId xmlns:a16="http://schemas.microsoft.com/office/drawing/2014/main" id="{820FBC61-BF59-6640-893D-9D946A1839A7}"/>
                </a:ext>
              </a:extLst>
            </p:cNvPr>
            <p:cNvSpPr txBox="1"/>
            <p:nvPr userDrawn="1"/>
          </p:nvSpPr>
          <p:spPr>
            <a:xfrm>
              <a:off x="19531545" y="8698410"/>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R254 G212 B0</a:t>
              </a:r>
            </a:p>
          </p:txBody>
        </p:sp>
        <p:pic>
          <p:nvPicPr>
            <p:cNvPr id="38" name="Image" descr="Image">
              <a:extLst>
                <a:ext uri="{FF2B5EF4-FFF2-40B4-BE49-F238E27FC236}">
                  <a16:creationId xmlns:a16="http://schemas.microsoft.com/office/drawing/2014/main" id="{5E5B3702-F2FD-1E4E-83F0-6B0FDE5E6A87}"/>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7FD4C549-DEC5-C847-9BF6-96A17A0494AF}"/>
                </a:ext>
              </a:extLst>
            </p:cNvPr>
            <p:cNvSpPr txBox="1"/>
            <p:nvPr userDrawn="1"/>
          </p:nvSpPr>
          <p:spPr>
            <a:xfrm>
              <a:off x="10028161" y="9992155"/>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40" name="R230 G230 B230…">
              <a:extLst>
                <a:ext uri="{FF2B5EF4-FFF2-40B4-BE49-F238E27FC236}">
                  <a16:creationId xmlns:a16="http://schemas.microsoft.com/office/drawing/2014/main" id="{186A0629-84F2-1540-A7BC-B0D5DF45C618}"/>
                </a:ext>
              </a:extLst>
            </p:cNvPr>
            <p:cNvSpPr txBox="1"/>
            <p:nvPr userDrawn="1"/>
          </p:nvSpPr>
          <p:spPr>
            <a:xfrm>
              <a:off x="11620264"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41" name="R210 G210 B210…">
              <a:extLst>
                <a:ext uri="{FF2B5EF4-FFF2-40B4-BE49-F238E27FC236}">
                  <a16:creationId xmlns:a16="http://schemas.microsoft.com/office/drawing/2014/main" id="{742C97BE-E444-1342-A76A-5E826DB46E35}"/>
                </a:ext>
              </a:extLst>
            </p:cNvPr>
            <p:cNvSpPr txBox="1"/>
            <p:nvPr userDrawn="1"/>
          </p:nvSpPr>
          <p:spPr>
            <a:xfrm>
              <a:off x="13212361"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2" name="R115 G115 B115…">
              <a:extLst>
                <a:ext uri="{FF2B5EF4-FFF2-40B4-BE49-F238E27FC236}">
                  <a16:creationId xmlns:a16="http://schemas.microsoft.com/office/drawing/2014/main" id="{7B71431F-7920-A544-9F1F-A6D24C6CCBE7}"/>
                </a:ext>
              </a:extLst>
            </p:cNvPr>
            <p:cNvSpPr txBox="1"/>
            <p:nvPr userDrawn="1"/>
          </p:nvSpPr>
          <p:spPr>
            <a:xfrm>
              <a:off x="14804462"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R115 G115 B115</a:t>
              </a:r>
            </a:p>
          </p:txBody>
        </p:sp>
        <p:sp>
          <p:nvSpPr>
            <p:cNvPr id="43" name="R80 G80 B80…">
              <a:extLst>
                <a:ext uri="{FF2B5EF4-FFF2-40B4-BE49-F238E27FC236}">
                  <a16:creationId xmlns:a16="http://schemas.microsoft.com/office/drawing/2014/main" id="{783434BE-F9AF-E041-92AC-A6BE7DB4468E}"/>
                </a:ext>
              </a:extLst>
            </p:cNvPr>
            <p:cNvSpPr txBox="1"/>
            <p:nvPr userDrawn="1"/>
          </p:nvSpPr>
          <p:spPr>
            <a:xfrm>
              <a:off x="16396563" y="9992159"/>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R80 G80 B80 </a:t>
              </a:r>
            </a:p>
          </p:txBody>
        </p:sp>
        <p:sp>
          <p:nvSpPr>
            <p:cNvPr id="44" name="R47 G47 B47…">
              <a:extLst>
                <a:ext uri="{FF2B5EF4-FFF2-40B4-BE49-F238E27FC236}">
                  <a16:creationId xmlns:a16="http://schemas.microsoft.com/office/drawing/2014/main" id="{D0BA6446-B29C-AD4C-AE45-FBC71AF5173A}"/>
                </a:ext>
              </a:extLst>
            </p:cNvPr>
            <p:cNvSpPr txBox="1"/>
            <p:nvPr userDrawn="1"/>
          </p:nvSpPr>
          <p:spPr>
            <a:xfrm>
              <a:off x="18001362"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5" name="R0 G0 B0…">
              <a:extLst>
                <a:ext uri="{FF2B5EF4-FFF2-40B4-BE49-F238E27FC236}">
                  <a16:creationId xmlns:a16="http://schemas.microsoft.com/office/drawing/2014/main" id="{86DD875A-469B-8D41-92AB-A3FE4768DDD4}"/>
                </a:ext>
              </a:extLst>
            </p:cNvPr>
            <p:cNvSpPr txBox="1"/>
            <p:nvPr userDrawn="1"/>
          </p:nvSpPr>
          <p:spPr>
            <a:xfrm>
              <a:off x="19593463" y="9992157"/>
              <a:ext cx="1296343" cy="3411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6" name="Primary">
              <a:extLst>
                <a:ext uri="{FF2B5EF4-FFF2-40B4-BE49-F238E27FC236}">
                  <a16:creationId xmlns:a16="http://schemas.microsoft.com/office/drawing/2014/main" id="{4309B6D7-CDB6-EA43-9320-ECB48361CE31}"/>
                </a:ext>
              </a:extLst>
            </p:cNvPr>
            <p:cNvSpPr txBox="1"/>
            <p:nvPr userDrawn="1"/>
          </p:nvSpPr>
          <p:spPr>
            <a:xfrm>
              <a:off x="8479813" y="6182284"/>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83539199-EE3A-C247-A7C1-9154C58676F7}"/>
                </a:ext>
              </a:extLst>
            </p:cNvPr>
            <p:cNvSpPr txBox="1"/>
            <p:nvPr userDrawn="1"/>
          </p:nvSpPr>
          <p:spPr>
            <a:xfrm>
              <a:off x="8206313" y="6837392"/>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8" name="Primary">
              <a:extLst>
                <a:ext uri="{FF2B5EF4-FFF2-40B4-BE49-F238E27FC236}">
                  <a16:creationId xmlns:a16="http://schemas.microsoft.com/office/drawing/2014/main" id="{EB21E731-90CB-9241-9072-F6AEDAAC9EAA}"/>
                </a:ext>
              </a:extLst>
            </p:cNvPr>
            <p:cNvSpPr txBox="1"/>
            <p:nvPr userDrawn="1"/>
          </p:nvSpPr>
          <p:spPr>
            <a:xfrm>
              <a:off x="8479815" y="7633849"/>
              <a:ext cx="1090578"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9" name="Secondary">
              <a:extLst>
                <a:ext uri="{FF2B5EF4-FFF2-40B4-BE49-F238E27FC236}">
                  <a16:creationId xmlns:a16="http://schemas.microsoft.com/office/drawing/2014/main" id="{CA8AE9DD-3463-8841-9DB8-A6D11E28DA75}"/>
                </a:ext>
              </a:extLst>
            </p:cNvPr>
            <p:cNvSpPr txBox="1"/>
            <p:nvPr userDrawn="1"/>
          </p:nvSpPr>
          <p:spPr>
            <a:xfrm>
              <a:off x="8206315" y="8332856"/>
              <a:ext cx="1407394" cy="80117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2846454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image" Target="../media/image33.png"/><Relationship Id="rId4" Type="http://schemas.openxmlformats.org/officeDocument/2006/relationships/slideLayout" Target="../slideLayouts/slideLayout5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6584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learn/modules/design-multidimensional-schema-to-optimize-analytical-workloads/"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99176B-B077-CD47-B52F-31E096175EF2}"/>
              </a:ext>
            </a:extLst>
          </p:cNvPr>
          <p:cNvSpPr>
            <a:spLocks noGrp="1"/>
          </p:cNvSpPr>
          <p:nvPr>
            <p:ph type="body" sz="quarter" idx="12"/>
          </p:nvPr>
        </p:nvSpPr>
        <p:spPr>
          <a:xfrm>
            <a:off x="352927" y="6311900"/>
            <a:ext cx="10784973" cy="204353"/>
          </a:xfrm>
        </p:spPr>
        <p:txBody>
          <a:bodyPr/>
          <a:lstStyle/>
          <a:p>
            <a:r>
              <a:rPr lang="en-US" dirty="0">
                <a:hlinkClick r:id="rId3"/>
              </a:rPr>
              <a:t>Design a multidimensional schema to optimize analytical workloads</a:t>
            </a:r>
            <a:r>
              <a:rPr lang="en-GB" dirty="0">
                <a:hlinkClick r:id="rId3"/>
              </a:rPr>
              <a:t>- Learn | Microsoft Docs</a:t>
            </a:r>
            <a:endParaRPr lang="en-US" dirty="0">
              <a:solidFill>
                <a:srgbClr val="0478D4"/>
              </a:solidFill>
            </a:endParaRPr>
          </a:p>
        </p:txBody>
      </p:sp>
    </p:spTree>
    <p:extLst>
      <p:ext uri="{BB962C8B-B14F-4D97-AF65-F5344CB8AC3E}">
        <p14:creationId xmlns:p14="http://schemas.microsoft.com/office/powerpoint/2010/main" val="3747424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Design a multidimensional schema to optimize analytical workloads</a:t>
            </a:r>
          </a:p>
          <a:p>
            <a:r>
              <a:rPr lang="en-US" dirty="0"/>
              <a:t>Perform code-free transformation at scale with Azure Data Factory or Azure Synapse Pipelines</a:t>
            </a:r>
            <a:r>
              <a:rPr lang="en-GB" dirty="0"/>
              <a:t> </a:t>
            </a:r>
          </a:p>
          <a:p>
            <a:r>
              <a:rPr lang="en-US" dirty="0"/>
              <a:t>Populate slowly changing dimensions in Azure Synapse Analytics pipelines</a:t>
            </a:r>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fontScale="90000"/>
          </a:bodyPr>
          <a:lstStyle/>
          <a:p>
            <a:r>
              <a:rPr lang="en-US" dirty="0"/>
              <a:t>Perform code-free transformation at scale with Azure Data Factory or Azure Synapse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265470" y="502726"/>
            <a:ext cx="11342688" cy="804862"/>
          </a:xfrm>
        </p:spPr>
        <p:txBody>
          <a:bodyPr>
            <a:normAutofit fontScale="90000"/>
          </a:bodyPr>
          <a:lstStyle/>
          <a:p>
            <a:r>
              <a:rPr lang="en-GB" dirty="0"/>
              <a:t>Code-free transformation at scale with Azure Data Factory or Azure Synapse Pipelines</a:t>
            </a:r>
            <a:endParaRPr lang="en-US" dirty="0"/>
          </a:p>
        </p:txBody>
      </p:sp>
      <p:pic>
        <p:nvPicPr>
          <p:cNvPr id="3" name="Picture 2" descr="This image shows an example of creating a mapping data flow in Azure Data Factory, or Azure Synapse Pipelines">
            <a:extLst>
              <a:ext uri="{FF2B5EF4-FFF2-40B4-BE49-F238E27FC236}">
                <a16:creationId xmlns:a16="http://schemas.microsoft.com/office/drawing/2014/main" id="{F884D2D3-74C4-4326-8739-FF4F38A1ED8F}"/>
              </a:ext>
            </a:extLst>
          </p:cNvPr>
          <p:cNvPicPr>
            <a:picLocks noChangeAspect="1"/>
          </p:cNvPicPr>
          <p:nvPr/>
        </p:nvPicPr>
        <p:blipFill>
          <a:blip r:embed="rId3"/>
          <a:stretch>
            <a:fillRect/>
          </a:stretch>
        </p:blipFill>
        <p:spPr>
          <a:xfrm>
            <a:off x="471538" y="1959687"/>
            <a:ext cx="11290925" cy="3782320"/>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7</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ssion05-Run interactive queries using Azure Synapse Serverless.potx" id="{94018EBA-2FE8-4B85-934B-9F3E42F28D76}" vid="{78CC84C1-6814-4FF4-A403-E67D3B0CD7F4}"/>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4106</TotalTime>
  <Words>1330</Words>
  <Application>Microsoft Office PowerPoint</Application>
  <PresentationFormat>Widescreen</PresentationFormat>
  <Paragraphs>159</Paragraphs>
  <Slides>10</Slides>
  <Notes>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vt:i4>
      </vt:variant>
    </vt:vector>
  </HeadingPairs>
  <TitlesOfParts>
    <vt:vector size="27" baseType="lpstr">
      <vt:lpstr>Arial</vt:lpstr>
      <vt:lpstr>Calibri</vt:lpstr>
      <vt:lpstr>Catamaran ExtraBold</vt:lpstr>
      <vt:lpstr>Consolas</vt:lpstr>
      <vt:lpstr>Helvetica Neue</vt:lpstr>
      <vt:lpstr>Helvetica Neue Medium</vt:lpstr>
      <vt:lpstr>Lucida Sans</vt:lpstr>
      <vt:lpstr>Montserrat</vt:lpstr>
      <vt:lpstr>Segoe UI</vt:lpstr>
      <vt:lpstr>Segoe UI Light</vt:lpstr>
      <vt:lpstr>Segoe UI Semibold</vt:lpstr>
      <vt:lpstr>Times</vt:lpstr>
      <vt:lpstr>Wingdings</vt:lpstr>
      <vt:lpstr>Office Theme</vt:lpstr>
      <vt:lpstr>1.Grey</vt:lpstr>
      <vt:lpstr>1_Azure 1</vt:lpstr>
      <vt:lpstr>Azure 1</vt:lpstr>
      <vt:lpstr>Design and implement the serving layer</vt:lpstr>
      <vt:lpstr>Agenda</vt:lpstr>
      <vt:lpstr>Design a multidimensional schema to optimize analytical workloads</vt:lpstr>
      <vt:lpstr>Design a multidimensional schema to optimize analytical workloads</vt:lpstr>
      <vt:lpstr>Perform code-free transformation at scale with Azure Data Factory or Azure Synapse Pipelines</vt:lpstr>
      <vt:lpstr>Code-free transformation at scale with Azure Data Factory or Azure Synapse Pipelines</vt:lpstr>
      <vt:lpstr>Populate slowly changing dimensions in Azure Synapse Analytics pipelines</vt:lpstr>
      <vt:lpstr>Populate slowly changing dimensions in Azure Synapse Analytics pipelines</vt:lpstr>
      <vt:lpstr>LAB: Design and implement the serving layer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23</cp:revision>
  <dcterms:created xsi:type="dcterms:W3CDTF">2021-04-14T17:02:56Z</dcterms:created>
  <dcterms:modified xsi:type="dcterms:W3CDTF">2021-12-05T19:11:52Z</dcterms:modified>
</cp:coreProperties>
</file>